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</p:sldMasterIdLst>
  <p:handoutMasterIdLst>
    <p:handoutMasterId r:id="rId13"/>
  </p:handoutMasterIdLst>
  <p:sldIdLst>
    <p:sldId id="256" r:id="rId2"/>
    <p:sldId id="267" r:id="rId3"/>
    <p:sldId id="266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4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91" autoAdjust="0"/>
    <p:restoredTop sz="94660"/>
  </p:normalViewPr>
  <p:slideViewPr>
    <p:cSldViewPr>
      <p:cViewPr varScale="1">
        <p:scale>
          <a:sx n="66" d="100"/>
          <a:sy n="66" d="100"/>
        </p:scale>
        <p:origin x="-18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966420D3-AA62-46A9-9973-004CA2FC95C0}" type="datetimeFigureOut">
              <a:rPr lang="en-US"/>
              <a:pPr>
                <a:defRPr/>
              </a:pPr>
              <a:t>3/14/2011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2BF40CC4-3FDB-4CD5-AE3A-44A384F0C4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D0AE01-0E52-40C1-A297-4FB4F39B5AC4}" type="datetimeFigureOut">
              <a:rPr lang="en-US"/>
              <a:pPr>
                <a:defRPr/>
              </a:pPr>
              <a:t>3/14/2011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4DF447-36E3-4AC6-82FF-5A0AFF4A17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0B398B-7922-40CB-9427-EEADE45C4333}" type="datetimeFigureOut">
              <a:rPr lang="en-US"/>
              <a:pPr>
                <a:defRPr/>
              </a:pPr>
              <a:t>3/14/2011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6A1D49-9A7D-4C63-BC52-FA92E187FB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7108B6-B050-4BED-98A1-61C67E3B1DF3}" type="datetimeFigureOut">
              <a:rPr lang="en-US"/>
              <a:pPr>
                <a:defRPr/>
              </a:pPr>
              <a:t>3/14/2011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8D88D2-3EA6-42D5-A8DC-4E5E4637EB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C0B0F-C2AD-4265-A747-1BCCCE211F30}" type="datetimeFigureOut">
              <a:rPr lang="en-US"/>
              <a:pPr>
                <a:defRPr/>
              </a:pPr>
              <a:t>3/14/2011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66578-650B-402C-A347-DB88452AB7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199B93-D716-4F04-A729-39C08D3130C4}" type="datetimeFigureOut">
              <a:rPr lang="en-US"/>
              <a:pPr>
                <a:defRPr/>
              </a:pPr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C6BFD9-3CAC-4E09-8FC2-5C07BCC353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4106F6-C195-4E75-924F-9F1443527F56}" type="datetimeFigureOut">
              <a:rPr lang="en-US"/>
              <a:pPr>
                <a:defRPr/>
              </a:pPr>
              <a:t>3/14/2011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DBB27-2CDE-4C42-A315-9BDE39A50B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34C2F4-E1CE-41DD-9CD6-96C8305EAE8B}" type="datetimeFigureOut">
              <a:rPr lang="en-US"/>
              <a:pPr>
                <a:defRPr/>
              </a:pPr>
              <a:t>3/14/2011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C9D1F-06EA-4D29-888A-AD08C36610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8EB6E-B531-45A6-A601-D33671EF1D0D}" type="datetimeFigureOut">
              <a:rPr lang="en-US"/>
              <a:pPr>
                <a:defRPr/>
              </a:pPr>
              <a:t>3/14/2011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BCF2DC-E1A0-445D-B022-57B2D9E74E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557B2-B13E-4589-9CEC-1A1EF7980578}" type="datetimeFigureOut">
              <a:rPr lang="en-US"/>
              <a:pPr>
                <a:defRPr/>
              </a:pPr>
              <a:t>3/14/2011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C00E3-6FC3-44EE-8E3A-786A4AE8F8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04BA3-7584-4E8D-B008-4CE418F78A44}" type="datetimeFigureOut">
              <a:rPr lang="en-US"/>
              <a:pPr>
                <a:defRPr/>
              </a:pPr>
              <a:t>3/14/2011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1EF8A0-5B2D-465B-9E11-8BCBF28E57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39ABF8-C8E1-4A57-BC77-1663B4E57381}" type="datetimeFigureOut">
              <a:rPr lang="en-US"/>
              <a:pPr>
                <a:defRPr/>
              </a:pPr>
              <a:t>3/14/2011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C4740C-D0CE-4EEF-B5E9-C4AC5C316C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 smtClean="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E956722B-E5AC-4765-8516-C3991CADD315}" type="datetimeFigureOut">
              <a:rPr lang="en-US"/>
              <a:pPr>
                <a:defRPr/>
              </a:pPr>
              <a:t>3/14/2011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 smtClean="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76221BA3-CCA4-4816-B8E7-50A43D7D26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57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http://1.bp.blogspot.com/_S3XEraQZjGk/SKUaRKM58RI/AAAAAAAABlI/oxqzWSnoa5M/s400/us_flag+star+spangled+bann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4038600"/>
            <a:ext cx="7772400" cy="14700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Star Spangled Banner</a:t>
            </a: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5" name="Subtitle 2"/>
          <p:cNvSpPr>
            <a:spLocks noGrp="1"/>
          </p:cNvSpPr>
          <p:nvPr>
            <p:ph type="subTitle" idx="1"/>
          </p:nvPr>
        </p:nvSpPr>
        <p:spPr>
          <a:xfrm>
            <a:off x="1219200" y="5562600"/>
            <a:ext cx="6400800" cy="1752600"/>
          </a:xfrm>
        </p:spPr>
        <p:txBody>
          <a:bodyPr/>
          <a:lstStyle/>
          <a:p>
            <a:r>
              <a:rPr lang="en-US" smtClean="0">
                <a:solidFill>
                  <a:schemeClr val="bg1"/>
                </a:solidFill>
              </a:rPr>
              <a:t>By: Anna Kapliyeva</a:t>
            </a:r>
          </a:p>
        </p:txBody>
      </p:sp>
      <p:pic>
        <p:nvPicPr>
          <p:cNvPr id="14340" name="Picture 2" descr="http://www.tampataxman.com/images/animatedAmericanFlag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1600200"/>
            <a:ext cx="2181225" cy="127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image.shutterstock.com/display_pic_with_logo/63032/63032,1156142647,9/stock-photo-singers-and-officials-gather-to-sing-national-anthem-silhouette-with-colorful-flag-accent-17196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1219200"/>
            <a:ext cx="3584575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29" name="Picture 2" descr="http://cache1.asset-cache.net/xc/50443549.jpg?v=1&amp;c=IWSAsset&amp;k=2&amp;d=E41C9FE5C4AA0A145B070CEFE3BD81EF90312D0C930C6932A5C52B3731ACD2E6B01E70F2B32699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4191000"/>
            <a:ext cx="362267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The Inspiration Continues</a:t>
            </a:r>
            <a:endParaRPr lang="en-US" dirty="0"/>
          </a:p>
        </p:txBody>
      </p:sp>
      <p:pic>
        <p:nvPicPr>
          <p:cNvPr id="2050" name="Picture 2" descr="http://image56.webshots.com/156/3/31/34/428633134HNtegi_f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2362200"/>
            <a:ext cx="3771900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http://cache2.asset-cache.net/xc/50518472.jpg?v=1&amp;c=IWSAsset&amp;k=2&amp;d=E41C9FE5C4AA0A14E28C226609B0ADFC53D6BA8B31726B05E71E46C05B74993CB01E70F2B326997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475038"/>
            <a:ext cx="2981325" cy="338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550" y="635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Test Question</a:t>
            </a:r>
            <a:endParaRPr lang="en-US" dirty="0"/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>
          <a:xfrm>
            <a:off x="914400" y="914400"/>
            <a:ext cx="8229600" cy="470852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smtClean="0"/>
              <a:t> Who wrote the Star Spangled Banner?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endParaRPr lang="en-US" smtClean="0"/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609600" y="4343400"/>
            <a:ext cx="7772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600"/>
              <a:t>Answer: Francis Scott Key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2458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rancis-Scott-Key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81200" y="533400"/>
            <a:ext cx="4186978" cy="54102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Battle_of_New_Orlea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96400" cy="686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433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http://www.schonbok.net/joe/images/HMS%20Resolu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28600" y="-180975"/>
            <a:ext cx="9525000" cy="741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22860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CC9900"/>
                </a:solidFill>
              </a:rPr>
              <a:t>HMS Minden</a:t>
            </a:r>
            <a:endParaRPr lang="en-US" dirty="0">
              <a:solidFill>
                <a:srgbClr val="CC99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4" name="Picture 6" descr="battle_of_fort_mchenr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38100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The Battle Begins</a:t>
            </a:r>
            <a:endParaRPr lang="en-US" dirty="0"/>
          </a:p>
        </p:txBody>
      </p:sp>
      <p:pic>
        <p:nvPicPr>
          <p:cNvPr id="1026" name="Picture 2" descr="C:\Documents and Settings\akapliyeva45.MTLSD\Desktop\12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002" y="-1828800"/>
            <a:ext cx="3808948" cy="3657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7" name="Picture 5" descr="Key_Battle_of_Baltimo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525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9" name="WordArt 7"/>
          <p:cNvSpPr>
            <a:spLocks noChangeArrowheads="1" noChangeShapeType="1" noTextEdit="1"/>
          </p:cNvSpPr>
          <p:nvPr/>
        </p:nvSpPr>
        <p:spPr bwMode="auto">
          <a:xfrm>
            <a:off x="304800" y="304800"/>
            <a:ext cx="51054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2644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The Inspiration</a:t>
            </a:r>
          </a:p>
        </p:txBody>
      </p:sp>
      <p:pic>
        <p:nvPicPr>
          <p:cNvPr id="7170" name="Picture 2" descr="http://www.thesmallpotato.com/images/balck_animated_circle.gif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304800" y="914400"/>
            <a:ext cx="1981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752600" y="-30480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The Lyrics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04800" y="685800"/>
            <a:ext cx="5105400" cy="7315200"/>
          </a:xfrm>
        </p:spPr>
        <p:txBody>
          <a:bodyPr>
            <a:normAutofit fontScale="25000" lnSpcReduction="2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sz="7200" dirty="0" smtClean="0"/>
              <a:t>      Oh, say, can you see, by the dawn's early light, </a:t>
            </a:r>
            <a:br>
              <a:rPr lang="en-US" sz="7200" dirty="0" smtClean="0"/>
            </a:br>
            <a:r>
              <a:rPr lang="en-US" sz="7200" dirty="0" smtClean="0"/>
              <a:t>What so proudly we hailed at the twilight's last gleaming? </a:t>
            </a:r>
            <a:br>
              <a:rPr lang="en-US" sz="7200" dirty="0" smtClean="0"/>
            </a:br>
            <a:r>
              <a:rPr lang="en-US" sz="7200" dirty="0" smtClean="0"/>
              <a:t>Whose broad stripes and bright stars, thru the perilous fight, </a:t>
            </a:r>
            <a:br>
              <a:rPr lang="en-US" sz="7200" dirty="0" smtClean="0"/>
            </a:br>
            <a:r>
              <a:rPr lang="en-US" sz="7200" dirty="0" smtClean="0"/>
              <a:t>O'er the ramparts we watched, were so gallantly streaming? </a:t>
            </a:r>
            <a:br>
              <a:rPr lang="en-US" sz="7200" dirty="0" smtClean="0"/>
            </a:br>
            <a:r>
              <a:rPr lang="en-US" sz="7200" dirty="0" smtClean="0"/>
              <a:t>And the rockets' red glare, the bombs bursting in air, </a:t>
            </a:r>
            <a:br>
              <a:rPr lang="en-US" sz="7200" dirty="0" smtClean="0"/>
            </a:br>
            <a:r>
              <a:rPr lang="en-US" sz="7200" dirty="0" smtClean="0"/>
              <a:t>Gave proof through the night that our flag was still there. </a:t>
            </a:r>
            <a:br>
              <a:rPr lang="en-US" sz="7200" dirty="0" smtClean="0"/>
            </a:br>
            <a:r>
              <a:rPr lang="en-US" sz="7200" dirty="0" smtClean="0"/>
              <a:t>O say, does that star-spangled banner yet wave </a:t>
            </a:r>
            <a:br>
              <a:rPr lang="en-US" sz="7200" dirty="0" smtClean="0"/>
            </a:br>
            <a:r>
              <a:rPr lang="en-US" sz="7200" dirty="0" smtClean="0"/>
              <a:t>O'er the land of the free and the home of the brave?</a:t>
            </a:r>
            <a:br>
              <a:rPr lang="en-US" sz="7200" dirty="0" smtClean="0"/>
            </a:br>
            <a:r>
              <a:rPr lang="en-US" sz="7200" dirty="0" smtClean="0"/>
              <a:t/>
            </a:r>
            <a:br>
              <a:rPr lang="en-US" sz="7200" dirty="0" smtClean="0"/>
            </a:br>
            <a:r>
              <a:rPr lang="en-US" sz="7200" dirty="0" smtClean="0"/>
              <a:t>On the shore dimly seen through the mists of the deep, </a:t>
            </a:r>
            <a:br>
              <a:rPr lang="en-US" sz="7200" dirty="0" smtClean="0"/>
            </a:br>
            <a:r>
              <a:rPr lang="en-US" sz="7200" dirty="0" smtClean="0"/>
              <a:t>Where the foe's haughty host in dread silence reposes, </a:t>
            </a:r>
            <a:br>
              <a:rPr lang="en-US" sz="7200" dirty="0" smtClean="0"/>
            </a:br>
            <a:r>
              <a:rPr lang="en-US" sz="7200" dirty="0" smtClean="0"/>
              <a:t>What is that which the breeze, o'er the towering steep, </a:t>
            </a:r>
            <a:br>
              <a:rPr lang="en-US" sz="7200" dirty="0" smtClean="0"/>
            </a:br>
            <a:r>
              <a:rPr lang="en-US" sz="7200" dirty="0" smtClean="0"/>
              <a:t>As it fitfully blows, half conceals, half discloses? </a:t>
            </a:r>
            <a:br>
              <a:rPr lang="en-US" sz="7200" dirty="0" smtClean="0"/>
            </a:br>
            <a:r>
              <a:rPr lang="en-US" sz="7200" dirty="0" smtClean="0"/>
              <a:t>Now it catches the gleam of the morning's first beam, </a:t>
            </a:r>
            <a:br>
              <a:rPr lang="en-US" sz="7200" dirty="0" smtClean="0"/>
            </a:br>
            <a:r>
              <a:rPr lang="en-US" sz="7200" dirty="0" smtClean="0"/>
              <a:t>In full glory reflected, now shines on the stream: </a:t>
            </a:r>
            <a:br>
              <a:rPr lang="en-US" sz="7200" dirty="0" smtClean="0"/>
            </a:br>
            <a:r>
              <a:rPr lang="en-US" sz="7200" dirty="0" err="1" smtClean="0"/>
              <a:t>Tis</a:t>
            </a:r>
            <a:r>
              <a:rPr lang="en-US" sz="7200" dirty="0" smtClean="0"/>
              <a:t> the star-spangled banner: O, long may it wave </a:t>
            </a:r>
            <a:br>
              <a:rPr lang="en-US" sz="7200" dirty="0" smtClean="0"/>
            </a:br>
            <a:r>
              <a:rPr lang="en-US" sz="7200" dirty="0" smtClean="0"/>
              <a:t>O'er the land of the free and the home of the brave!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sz="7200" dirty="0" smtClean="0"/>
              <a:t/>
            </a:r>
            <a:br>
              <a:rPr lang="en-US" sz="7200" dirty="0" smtClean="0"/>
            </a:br>
            <a:r>
              <a:rPr lang="en-US" sz="7200" dirty="0" smtClean="0"/>
              <a:t>   </a:t>
            </a:r>
            <a:endParaRPr lang="en-US" dirty="0"/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4648200" y="457200"/>
            <a:ext cx="4495800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Book Antiqua" pitchFamily="18" charset="0"/>
              </a:rPr>
              <a:t>And where is that band who so vauntingly swore </a:t>
            </a:r>
            <a:br>
              <a:rPr lang="en-US" sz="1600">
                <a:latin typeface="Book Antiqua" pitchFamily="18" charset="0"/>
              </a:rPr>
            </a:br>
            <a:r>
              <a:rPr lang="en-US" sz="1600">
                <a:latin typeface="Book Antiqua" pitchFamily="18" charset="0"/>
              </a:rPr>
              <a:t>That the havoc of war and the battle's confusion </a:t>
            </a:r>
            <a:br>
              <a:rPr lang="en-US" sz="1600">
                <a:latin typeface="Book Antiqua" pitchFamily="18" charset="0"/>
              </a:rPr>
            </a:br>
            <a:r>
              <a:rPr lang="en-US" sz="1600">
                <a:latin typeface="Book Antiqua" pitchFamily="18" charset="0"/>
              </a:rPr>
              <a:t>A home and a country should leave us no more? </a:t>
            </a:r>
            <a:br>
              <a:rPr lang="en-US" sz="1600">
                <a:latin typeface="Book Antiqua" pitchFamily="18" charset="0"/>
              </a:rPr>
            </a:br>
            <a:r>
              <a:rPr lang="en-US" sz="1600">
                <a:latin typeface="Book Antiqua" pitchFamily="18" charset="0"/>
              </a:rPr>
              <a:t>Their blood has washed out their foul footsteps' pollution. </a:t>
            </a:r>
            <a:br>
              <a:rPr lang="en-US" sz="1600">
                <a:latin typeface="Book Antiqua" pitchFamily="18" charset="0"/>
              </a:rPr>
            </a:br>
            <a:r>
              <a:rPr lang="en-US" sz="1600">
                <a:latin typeface="Book Antiqua" pitchFamily="18" charset="0"/>
              </a:rPr>
              <a:t>No refuge could save the hireling and slave </a:t>
            </a:r>
            <a:br>
              <a:rPr lang="en-US" sz="1600">
                <a:latin typeface="Book Antiqua" pitchFamily="18" charset="0"/>
              </a:rPr>
            </a:br>
            <a:r>
              <a:rPr lang="en-US" sz="1600">
                <a:latin typeface="Book Antiqua" pitchFamily="18" charset="0"/>
              </a:rPr>
              <a:t>From the terror of flight or the gloom of the grave: </a:t>
            </a:r>
            <a:br>
              <a:rPr lang="en-US" sz="1600">
                <a:latin typeface="Book Antiqua" pitchFamily="18" charset="0"/>
              </a:rPr>
            </a:br>
            <a:r>
              <a:rPr lang="en-US" sz="1600">
                <a:latin typeface="Book Antiqua" pitchFamily="18" charset="0"/>
              </a:rPr>
              <a:t>And the star-spangled banner in triumph doth wave </a:t>
            </a:r>
            <a:br>
              <a:rPr lang="en-US" sz="1600">
                <a:latin typeface="Book Antiqua" pitchFamily="18" charset="0"/>
              </a:rPr>
            </a:br>
            <a:r>
              <a:rPr lang="en-US" sz="1600">
                <a:latin typeface="Book Antiqua" pitchFamily="18" charset="0"/>
              </a:rPr>
              <a:t>O'er the land of the free and the home of the brave.     </a:t>
            </a:r>
            <a:br>
              <a:rPr lang="en-US" sz="1600">
                <a:latin typeface="Book Antiqua" pitchFamily="18" charset="0"/>
              </a:rPr>
            </a:br>
            <a:r>
              <a:rPr lang="en-US" sz="1600">
                <a:latin typeface="Book Antiqua" pitchFamily="18" charset="0"/>
              </a:rPr>
              <a:t> O, thus be it ever when freemen shall stand, </a:t>
            </a:r>
          </a:p>
          <a:p>
            <a:r>
              <a:rPr lang="en-US" sz="1600">
                <a:latin typeface="Book Antiqua" pitchFamily="18" charset="0"/>
              </a:rPr>
              <a:t>            Between their loved home and the war's desolation! </a:t>
            </a:r>
            <a:br>
              <a:rPr lang="en-US" sz="1600">
                <a:latin typeface="Book Antiqua" pitchFamily="18" charset="0"/>
              </a:rPr>
            </a:br>
            <a:r>
              <a:rPr lang="en-US" sz="1600">
                <a:latin typeface="Book Antiqua" pitchFamily="18" charset="0"/>
              </a:rPr>
              <a:t>Blest with victory and peace, may the heav'n-rescued land </a:t>
            </a:r>
            <a:br>
              <a:rPr lang="en-US" sz="1600">
                <a:latin typeface="Book Antiqua" pitchFamily="18" charset="0"/>
              </a:rPr>
            </a:br>
            <a:r>
              <a:rPr lang="en-US" sz="1600">
                <a:latin typeface="Book Antiqua" pitchFamily="18" charset="0"/>
              </a:rPr>
              <a:t>Praise the Power that hath made and preserved us a nation! </a:t>
            </a:r>
            <a:br>
              <a:rPr lang="en-US" sz="1600">
                <a:latin typeface="Book Antiqua" pitchFamily="18" charset="0"/>
              </a:rPr>
            </a:br>
            <a:r>
              <a:rPr lang="en-US" sz="1600">
                <a:latin typeface="Book Antiqua" pitchFamily="18" charset="0"/>
              </a:rPr>
              <a:t>Then conquer we must, when our cause it is just, </a:t>
            </a:r>
            <a:br>
              <a:rPr lang="en-US" sz="1600">
                <a:latin typeface="Book Antiqua" pitchFamily="18" charset="0"/>
              </a:rPr>
            </a:br>
            <a:r>
              <a:rPr lang="en-US" sz="1600">
                <a:latin typeface="Book Antiqua" pitchFamily="18" charset="0"/>
              </a:rPr>
              <a:t>And this be our motto: "In God is our trust" </a:t>
            </a:r>
            <a:br>
              <a:rPr lang="en-US" sz="1600">
                <a:latin typeface="Book Antiqua" pitchFamily="18" charset="0"/>
              </a:rPr>
            </a:br>
            <a:r>
              <a:rPr lang="en-US" sz="1600">
                <a:latin typeface="Book Antiqua" pitchFamily="18" charset="0"/>
              </a:rPr>
              <a:t>And the star-spangled banner in triumph shall wave </a:t>
            </a:r>
            <a:br>
              <a:rPr lang="en-US" sz="1600">
                <a:latin typeface="Book Antiqua" pitchFamily="18" charset="0"/>
              </a:rPr>
            </a:br>
            <a:r>
              <a:rPr lang="en-US" sz="1600">
                <a:latin typeface="Book Antiqua" pitchFamily="18" charset="0"/>
              </a:rPr>
              <a:t>O'er the land of the free and the home of the brave!  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4" descr="http://www.charapp.com/index_html_files/animatedFireworks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0"/>
            <a:ext cx="3429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2" descr="http://www.adventureclubsa.com/clubportal/images/clubimages/204/FireworksAnimated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0"/>
            <a:ext cx="2590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6" descr="http://www.newhartfordpubliclibrary.org/images/FireworksAnimatedMBD600OWNER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36861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</a:rPr>
              <a:t>The Song Gains Popularity 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The Song is Taken to a New Level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499</TotalTime>
  <Words>71</Words>
  <Application>Microsoft Office PowerPoint</Application>
  <PresentationFormat>On-screen Show (4:3)</PresentationFormat>
  <Paragraphs>16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Apex</vt:lpstr>
      <vt:lpstr>The Star Spangled Banner</vt:lpstr>
      <vt:lpstr>Slide 2</vt:lpstr>
      <vt:lpstr>Slide 3</vt:lpstr>
      <vt:lpstr>HMS Minden</vt:lpstr>
      <vt:lpstr>The Battle Begins</vt:lpstr>
      <vt:lpstr>Slide 6</vt:lpstr>
      <vt:lpstr>The Lyrics</vt:lpstr>
      <vt:lpstr>The Song Gains Popularity </vt:lpstr>
      <vt:lpstr>The Song is Taken to a New Level</vt:lpstr>
      <vt:lpstr>The Inspiration Continues</vt:lpstr>
      <vt:lpstr>Test Question</vt:lpstr>
    </vt:vector>
  </TitlesOfParts>
  <Company>MTLSD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Star Spangled Banner</dc:title>
  <dc:creator>akapliyeva45</dc:creator>
  <cp:lastModifiedBy>akapliyeva45</cp:lastModifiedBy>
  <cp:revision>55</cp:revision>
  <dcterms:created xsi:type="dcterms:W3CDTF">2010-12-15T14:16:13Z</dcterms:created>
  <dcterms:modified xsi:type="dcterms:W3CDTF">2011-03-14T18:06:51Z</dcterms:modified>
</cp:coreProperties>
</file>